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68C49C6.xml" ContentType="application/vnd.ms-powerpoint.comments+xml"/>
  <Override PartName="/ppt/notesSlides/notesSlide1.xml" ContentType="application/vnd.openxmlformats-officedocument.presentationml.notesSlide+xml"/>
  <Override PartName="/ppt/comments/modernComment_101_47A7B941.xml" ContentType="application/vnd.ms-powerpoint.comments+xml"/>
  <Override PartName="/ppt/comments/modernComment_10A_20253ACD.xml" ContentType="application/vnd.ms-powerpoint.comments+xml"/>
  <Override PartName="/ppt/notesSlides/notesSlide2.xml" ContentType="application/vnd.openxmlformats-officedocument.presentationml.notesSlide+xml"/>
  <Override PartName="/ppt/comments/modernComment_102_CEF3802A.xml" ContentType="application/vnd.ms-powerpoint.comments+xml"/>
  <Override PartName="/ppt/comments/modernComment_111_8ED6EFD8.xml" ContentType="application/vnd.ms-powerpoint.comments+xml"/>
  <Override PartName="/ppt/comments/modernComment_112_F59B50E4.xml" ContentType="application/vnd.ms-powerpoint.comments+xml"/>
  <Override PartName="/ppt/comments/modernComment_114_5B238F8D.xml" ContentType="application/vnd.ms-powerpoint.comments+xml"/>
  <Override PartName="/ppt/comments/modernComment_104_55309702.xml" ContentType="application/vnd.ms-powerpoint.comments+xml"/>
  <Override PartName="/ppt/notesSlides/notesSlide3.xml" ContentType="application/vnd.openxmlformats-officedocument.presentationml.notesSlide+xml"/>
  <Override PartName="/ppt/comments/modernComment_106_7B384AFB.xml" ContentType="application/vnd.ms-powerpoint.comments+xml"/>
  <Override PartName="/ppt/comments/modernComment_110_A914152E.xml" ContentType="application/vnd.ms-powerpoint.comments+xml"/>
  <Override PartName="/ppt/notesSlides/notesSlide4.xml" ContentType="application/vnd.openxmlformats-officedocument.presentationml.notesSlide+xml"/>
  <Override PartName="/ppt/comments/modernComment_105_AF5C29C3.xml" ContentType="application/vnd.ms-powerpoint.comments+xml"/>
  <Override PartName="/ppt/comments/modernComment_115_DAAA5614.xml" ContentType="application/vnd.ms-powerpoint.comments+xml"/>
  <Override PartName="/ppt/comments/modernComment_10F_2795DA94.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57" r:id="rId3"/>
    <p:sldId id="266" r:id="rId4"/>
    <p:sldId id="258" r:id="rId5"/>
    <p:sldId id="273" r:id="rId6"/>
    <p:sldId id="274" r:id="rId7"/>
    <p:sldId id="276" r:id="rId8"/>
    <p:sldId id="260" r:id="rId9"/>
    <p:sldId id="262" r:id="rId10"/>
    <p:sldId id="272" r:id="rId11"/>
    <p:sldId id="261" r:id="rId12"/>
    <p:sldId id="277"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7DC0BE-3C14-4E75-B4D3-79992D2899DC}">
          <p14:sldIdLst>
            <p14:sldId id="256"/>
            <p14:sldId id="257"/>
            <p14:sldId id="266"/>
            <p14:sldId id="258"/>
            <p14:sldId id="273"/>
            <p14:sldId id="274"/>
            <p14:sldId id="276"/>
            <p14:sldId id="260"/>
            <p14:sldId id="262"/>
            <p14:sldId id="272"/>
            <p14:sldId id="261"/>
            <p14:sldId id="277"/>
            <p14:sldId id="27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E2D006-19BF-3CAE-B7EE-73858DFB57E2}" name="Gerads, Benjamin C" initials="GB" userId="S::ix9361wt@go.minnstate.edu::8634a5c3-ab2b-4cbe-95c0-ed508e0a7441" providerId="AD"/>
  <p188:author id="{66320C36-8386-132A-C97B-FF7619889D7F}" name="Kantola, Jack D" initials="KJ" userId="S::me1925tj@go.minnstate.edu::69147a53-d9ce-4696-a54e-10747a6db75f" providerId="AD"/>
  <p188:author id="{C32CAC3A-8B36-A8AD-010F-4D34FD261EBB}" name="Batrakov, Denis" initials="BD" userId="S::ru7224us@go.minnstate.edu::50a7323e-8dd3-4877-a20a-8c9366e586fb" providerId="AD"/>
  <p188:author id="{1AA86E8D-7252-8671-FAB2-FE14D90E1E1F}" name="Brands, Maggie D" initials="BM" userId="S::vy4072fs@go.minnstate.edu::8742c6fe-4c46-4a9c-84b9-b578da3ef088" providerId="AD"/>
  <p188:author id="{26F85CF1-1FD1-5A2D-8235-1A66E6D08B19}" name="Betterman, Nathan" initials="BN" userId="S::ss7678br@go.minnstate.edu::36c443cf-1c1c-42fc-9ec1-3c7246c7f79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17D034-B6EB-BB98-6B2B-4A531948A4F8}" v="1" dt="2025-12-14T02:10:31.048"/>
    <p1510:client id="{31295340-D9A1-7EF1-764E-C310E4D7FFAA}" v="234" dt="2025-12-13T03:05:00.629"/>
    <p1510:client id="{70872CE2-61CE-DE26-5C47-F30F774E99C5}" v="936" dt="2025-12-14T02:10:22.466"/>
    <p1510:client id="{965DF4A8-FEE9-9306-FFED-79E50501F2DF}" v="162" dt="2025-12-14T02:03:31.534"/>
    <p1510:client id="{A71225E0-D20A-BCFD-3C7F-0E34F7740BEC}" v="5" dt="2025-12-14T02:05:47.122"/>
    <p1510:client id="{B8ACAB95-3430-4E37-A8AC-9AE72FBA1C40}" v="1316" dt="2025-12-14T02:14:04.042"/>
    <p1510:client id="{BDCBB10D-D45C-E37D-2D82-14495A4ADE3D}" v="1961" dt="2025-12-14T00:46:06.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45"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0_68C49C6.xml><?xml version="1.0" encoding="utf-8"?>
<p188:cmLst xmlns:a="http://schemas.openxmlformats.org/drawingml/2006/main" xmlns:r="http://schemas.openxmlformats.org/officeDocument/2006/relationships" xmlns:p188="http://schemas.microsoft.com/office/powerpoint/2018/8/main">
  <p188:cm id="{C33DE8FF-0631-4C88-93D5-B5C07783B8F6}" authorId="{26F85CF1-1FD1-5A2D-8235-1A66E6D08B19}" created="2025-11-20T02:27:38.424">
    <pc:sldMkLst xmlns:pc="http://schemas.microsoft.com/office/powerpoint/2013/main/command">
      <pc:docMk/>
      <pc:sldMk cId="109857222" sldId="256"/>
    </pc:sldMkLst>
    <p188:txBody>
      <a:bodyPr/>
      <a:lstStyle/>
      <a:p>
        <a:r>
          <a:rPr lang="en-US"/>
          <a:t>Everyone says their own name</a:t>
        </a:r>
      </a:p>
    </p188:txBody>
  </p188:cm>
</p188:cmLst>
</file>

<file path=ppt/comments/modernComment_101_47A7B941.xml><?xml version="1.0" encoding="utf-8"?>
<p188:cmLst xmlns:a="http://schemas.openxmlformats.org/drawingml/2006/main" xmlns:r="http://schemas.openxmlformats.org/officeDocument/2006/relationships" xmlns:p188="http://schemas.microsoft.com/office/powerpoint/2018/8/main">
  <p188:cm id="{926A1930-F0A5-4554-877B-9D5CD728713F}" authorId="{1AA86E8D-7252-8671-FAB2-FE14D90E1E1F}" created="2025-11-20T02:23:21.655">
    <pc:sldMkLst xmlns:pc="http://schemas.microsoft.com/office/powerpoint/2013/main/command">
      <pc:docMk/>
      <pc:sldMk cId="1202174273" sldId="257"/>
    </pc:sldMkLst>
    <p188:txBody>
      <a:bodyPr/>
      <a:lstStyle/>
      <a:p>
        <a:r>
          <a:rPr lang="en-US"/>
          <a:t>Maggie</a:t>
        </a:r>
      </a:p>
    </p188:txBody>
  </p188:cm>
</p188:cmLst>
</file>

<file path=ppt/comments/modernComment_102_CEF3802A.xml><?xml version="1.0" encoding="utf-8"?>
<p188:cmLst xmlns:a="http://schemas.openxmlformats.org/drawingml/2006/main" xmlns:r="http://schemas.openxmlformats.org/officeDocument/2006/relationships" xmlns:p188="http://schemas.microsoft.com/office/powerpoint/2018/8/main">
  <p188:cm id="{75BF1708-B331-447E-8E07-B71A18864CB7}" authorId="{3DE2D006-19BF-3CAE-B7EE-73858DFB57E2}" created="2025-11-20T02:29:44.037">
    <pc:sldMkLst xmlns:pc="http://schemas.microsoft.com/office/powerpoint/2013/main/command">
      <pc:docMk/>
      <pc:sldMk cId="3472064554" sldId="258"/>
    </pc:sldMkLst>
    <p188:txBody>
      <a:bodyPr/>
      <a:lstStyle/>
      <a:p>
        <a:r>
          <a:rPr lang="en-US"/>
          <a:t>Ben</a:t>
        </a:r>
      </a:p>
    </p188:txBody>
  </p188:cm>
</p188:cmLst>
</file>

<file path=ppt/comments/modernComment_104_55309702.xml><?xml version="1.0" encoding="utf-8"?>
<p188:cmLst xmlns:a="http://schemas.openxmlformats.org/drawingml/2006/main" xmlns:r="http://schemas.openxmlformats.org/officeDocument/2006/relationships" xmlns:p188="http://schemas.microsoft.com/office/powerpoint/2018/8/main">
  <p188:cm id="{6DB8B11F-F817-425B-9691-65B556A41CC0}" authorId="{C32CAC3A-8B36-A8AD-010F-4D34FD261EBB}" created="2025-11-20T02:22:16.533">
    <pc:sldMkLst xmlns:pc="http://schemas.microsoft.com/office/powerpoint/2013/main/command">
      <pc:docMk/>
      <pc:sldMk cId="1429247746" sldId="260"/>
    </pc:sldMkLst>
    <p188:txBody>
      <a:bodyPr/>
      <a:lstStyle/>
      <a:p>
        <a:r>
          <a:rPr lang="en-US"/>
          <a:t>Denis</a:t>
        </a:r>
      </a:p>
    </p188:txBody>
  </p188:cm>
</p188:cmLst>
</file>

<file path=ppt/comments/modernComment_105_AF5C29C3.xml><?xml version="1.0" encoding="utf-8"?>
<p188:cmLst xmlns:a="http://schemas.openxmlformats.org/drawingml/2006/main" xmlns:r="http://schemas.openxmlformats.org/officeDocument/2006/relationships" xmlns:p188="http://schemas.microsoft.com/office/powerpoint/2018/8/main">
  <p188:cm id="{E9BED984-4E26-4A1E-9A51-FC671DCB76E8}" authorId="{3DE2D006-19BF-3CAE-B7EE-73858DFB57E2}" created="2025-11-20T04:30:09.341">
    <pc:sldMkLst xmlns:pc="http://schemas.microsoft.com/office/powerpoint/2013/main/command">
      <pc:docMk/>
      <pc:sldMk cId="2942052803" sldId="261"/>
    </pc:sldMkLst>
    <p188:txBody>
      <a:bodyPr/>
      <a:lstStyle/>
      <a:p>
        <a:r>
          <a:rPr lang="en-US"/>
          <a:t>Ben</a:t>
        </a:r>
      </a:p>
    </p188:txBody>
  </p188:cm>
</p188:cmLst>
</file>

<file path=ppt/comments/modernComment_106_7B384AFB.xml><?xml version="1.0" encoding="utf-8"?>
<p188:cmLst xmlns:a="http://schemas.openxmlformats.org/drawingml/2006/main" xmlns:r="http://schemas.openxmlformats.org/officeDocument/2006/relationships" xmlns:p188="http://schemas.microsoft.com/office/powerpoint/2018/8/main">
  <p188:cm id="{A9A5F5F0-9541-4DE8-8BC9-EBC45C2D08D3}" authorId="{66320C36-8386-132A-C97B-FF7619889D7F}" created="2025-11-20T02:26:19.284">
    <pc:sldMkLst xmlns:pc="http://schemas.microsoft.com/office/powerpoint/2013/main/command">
      <pc:docMk/>
      <pc:sldMk cId="2067286779" sldId="262"/>
    </pc:sldMkLst>
    <p188:txBody>
      <a:bodyPr/>
      <a:lstStyle/>
      <a:p>
        <a:r>
          <a:rPr lang="en-US"/>
          <a:t>Jack</a:t>
        </a:r>
      </a:p>
    </p188:txBody>
  </p188:cm>
</p188:cmLst>
</file>

<file path=ppt/comments/modernComment_10A_20253ACD.xml><?xml version="1.0" encoding="utf-8"?>
<p188:cmLst xmlns:a="http://schemas.openxmlformats.org/drawingml/2006/main" xmlns:r="http://schemas.openxmlformats.org/officeDocument/2006/relationships" xmlns:p188="http://schemas.microsoft.com/office/powerpoint/2018/8/main">
  <p188:cm id="{DE9A2A8D-566C-40D2-B67D-DC769C2DC7FA}" authorId="{1AA86E8D-7252-8671-FAB2-FE14D90E1E1F}" created="2025-12-13T22:31:12.470">
    <pc:sldMkLst xmlns:pc="http://schemas.microsoft.com/office/powerpoint/2013/main/command">
      <pc:docMk/>
      <pc:sldMk cId="539310797" sldId="266"/>
    </pc:sldMkLst>
    <p188:txBody>
      <a:bodyPr/>
      <a:lstStyle/>
      <a:p>
        <a:r>
          <a:rPr lang="en-US"/>
          <a:t>Maggie</a:t>
        </a:r>
      </a:p>
    </p188:txBody>
  </p188:cm>
</p188:cmLst>
</file>

<file path=ppt/comments/modernComment_10F_2795DA94.xml><?xml version="1.0" encoding="utf-8"?>
<p188:cmLst xmlns:a="http://schemas.openxmlformats.org/drawingml/2006/main" xmlns:r="http://schemas.openxmlformats.org/officeDocument/2006/relationships" xmlns:p188="http://schemas.microsoft.com/office/powerpoint/2018/8/main">
  <p188:cm id="{3DB04748-D9CC-488D-9FFE-FC60ED5230F6}" authorId="{1AA86E8D-7252-8671-FAB2-FE14D90E1E1F}" created="2025-12-14T02:05:04.215">
    <pc:sldMkLst xmlns:pc="http://schemas.microsoft.com/office/powerpoint/2013/main/command">
      <pc:docMk/>
      <pc:sldMk cId="664132244" sldId="271"/>
    </pc:sldMkLst>
    <p188:txBody>
      <a:bodyPr/>
      <a:lstStyle/>
      <a:p>
        <a:r>
          <a:rPr lang="en-US"/>
          <a:t>everyone</a:t>
        </a:r>
      </a:p>
    </p188:txBody>
  </p188:cm>
</p188:cmLst>
</file>

<file path=ppt/comments/modernComment_110_A914152E.xml><?xml version="1.0" encoding="utf-8"?>
<p188:cmLst xmlns:a="http://schemas.openxmlformats.org/drawingml/2006/main" xmlns:r="http://schemas.openxmlformats.org/officeDocument/2006/relationships" xmlns:p188="http://schemas.microsoft.com/office/powerpoint/2018/8/main">
  <p188:cm id="{700DD16E-C6BA-4A7B-ABC9-C059CB37916E}" authorId="{26F85CF1-1FD1-5A2D-8235-1A66E6D08B19}" created="2025-12-14T01:59:25.786">
    <pc:sldMkLst xmlns:pc="http://schemas.microsoft.com/office/powerpoint/2013/main/command">
      <pc:docMk/>
      <pc:sldMk cId="2836665646" sldId="272"/>
    </pc:sldMkLst>
    <p188:txBody>
      <a:bodyPr/>
      <a:lstStyle/>
      <a:p>
        <a:r>
          <a:rPr lang="en-US"/>
          <a:t>Nathan</a:t>
        </a:r>
      </a:p>
    </p188:txBody>
  </p188:cm>
</p188:cmLst>
</file>

<file path=ppt/comments/modernComment_111_8ED6EFD8.xml><?xml version="1.0" encoding="utf-8"?>
<p188:cmLst xmlns:a="http://schemas.openxmlformats.org/drawingml/2006/main" xmlns:r="http://schemas.openxmlformats.org/officeDocument/2006/relationships" xmlns:p188="http://schemas.microsoft.com/office/powerpoint/2018/8/main">
  <p188:cm id="{B933ADA7-6117-4479-A9BE-E0811D86486F}" authorId="{26F85CF1-1FD1-5A2D-8235-1A66E6D08B19}" created="2025-12-14T01:59:43.304">
    <pc:sldMkLst xmlns:pc="http://schemas.microsoft.com/office/powerpoint/2013/main/command">
      <pc:docMk/>
      <pc:sldMk cId="2396450776" sldId="273"/>
    </pc:sldMkLst>
    <p188:txBody>
      <a:bodyPr/>
      <a:lstStyle/>
      <a:p>
        <a:r>
          <a:rPr lang="en-US"/>
          <a:t>Nathan</a:t>
        </a:r>
      </a:p>
    </p188:txBody>
  </p188:cm>
</p188:cmLst>
</file>

<file path=ppt/comments/modernComment_112_F59B50E4.xml><?xml version="1.0" encoding="utf-8"?>
<p188:cmLst xmlns:a="http://schemas.openxmlformats.org/drawingml/2006/main" xmlns:r="http://schemas.openxmlformats.org/officeDocument/2006/relationships" xmlns:p188="http://schemas.microsoft.com/office/powerpoint/2018/8/main">
  <p188:cm id="{B472290A-39E6-4ACF-93C1-A7A39F07B2AD}" authorId="{1AA86E8D-7252-8671-FAB2-FE14D90E1E1F}" created="2025-12-14T02:03:54.524">
    <pc:sldMkLst xmlns:pc="http://schemas.microsoft.com/office/powerpoint/2013/main/command">
      <pc:docMk/>
      <pc:sldMk cId="4120596708" sldId="274"/>
    </pc:sldMkLst>
    <p188:txBody>
      <a:bodyPr/>
      <a:lstStyle/>
      <a:p>
        <a:r>
          <a:rPr lang="en-US"/>
          <a:t>Maggie</a:t>
        </a:r>
      </a:p>
    </p188:txBody>
  </p188:cm>
</p188:cmLst>
</file>

<file path=ppt/comments/modernComment_114_5B238F8D.xml><?xml version="1.0" encoding="utf-8"?>
<p188:cmLst xmlns:a="http://schemas.openxmlformats.org/drawingml/2006/main" xmlns:r="http://schemas.openxmlformats.org/officeDocument/2006/relationships" xmlns:p188="http://schemas.microsoft.com/office/powerpoint/2018/8/main">
  <p188:cm id="{88CF1ECF-91D3-43A8-803C-B040657409E7}" authorId="{C32CAC3A-8B36-A8AD-010F-4D34FD261EBB}" created="2025-12-14T02:10:31.048">
    <pc:sldMkLst xmlns:pc="http://schemas.microsoft.com/office/powerpoint/2013/main/command">
      <pc:docMk/>
      <pc:sldMk cId="1529057165" sldId="276"/>
    </pc:sldMkLst>
    <p188:txBody>
      <a:bodyPr/>
      <a:lstStyle/>
      <a:p>
        <a:r>
          <a:rPr lang="en-US"/>
          <a:t>Denis</a:t>
        </a:r>
      </a:p>
    </p188:txBody>
  </p188:cm>
</p188:cmLst>
</file>

<file path=ppt/comments/modernComment_115_DAAA5614.xml><?xml version="1.0" encoding="utf-8"?>
<p188:cmLst xmlns:a="http://schemas.openxmlformats.org/drawingml/2006/main" xmlns:r="http://schemas.openxmlformats.org/officeDocument/2006/relationships" xmlns:p188="http://schemas.microsoft.com/office/powerpoint/2018/8/main">
  <p188:cm id="{EE687AD6-426D-46D4-B1DE-C984D66112CB}" authorId="{1AA86E8D-7252-8671-FAB2-FE14D90E1E1F}" created="2025-12-14T02:05:47.122">
    <pc:sldMkLst xmlns:pc="http://schemas.microsoft.com/office/powerpoint/2013/main/command">
      <pc:docMk/>
      <pc:sldMk cId="3668596244" sldId="277"/>
    </pc:sldMkLst>
    <p188:txBody>
      <a:bodyPr/>
      <a:lstStyle/>
      <a:p>
        <a:r>
          <a:rPr lang="en-US"/>
          <a:t>everyone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7389-703B-40F5-A9A4-9671D0454031}" type="datetimeFigureOut">
              <a:t>12/14/2025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88251-2C4B-424C-AB50-05AFC431740B}" type="slidenum">
              <a:t>‹#›</a:t>
            </a:fld>
            <a:endParaRPr lang="en-US"/>
          </a:p>
        </p:txBody>
      </p:sp>
    </p:spTree>
    <p:extLst>
      <p:ext uri="{BB962C8B-B14F-4D97-AF65-F5344CB8AC3E}">
        <p14:creationId xmlns:p14="http://schemas.microsoft.com/office/powerpoint/2010/main" val="3420057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171450" indent="-171450">
              <a:lnSpc>
                <a:spcPct val="110000"/>
              </a:lnSpc>
              <a:spcBef>
                <a:spcPts val="1000"/>
              </a:spcBef>
              <a:buFont typeface="Arial"/>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5EE88251-2C4B-424C-AB50-05AFC431740B}" type="slidenum">
              <a:rPr lang="en-US"/>
              <a:t>2</a:t>
            </a:fld>
            <a:endParaRPr lang="en-US"/>
          </a:p>
        </p:txBody>
      </p:sp>
    </p:spTree>
    <p:extLst>
      <p:ext uri="{BB962C8B-B14F-4D97-AF65-F5344CB8AC3E}">
        <p14:creationId xmlns:p14="http://schemas.microsoft.com/office/powerpoint/2010/main" val="214969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solidFill>
                  <a:srgbClr val="000000"/>
                </a:solidFill>
              </a:rPr>
              <a:t>In this post-apocalypse setting, problems are numerous and dire. With the onset of </a:t>
            </a:r>
            <a:r>
              <a:rPr lang="en-US" i="1">
                <a:solidFill>
                  <a:srgbClr val="000000"/>
                </a:solidFill>
              </a:rPr>
              <a:t>The Fade</a:t>
            </a:r>
            <a:r>
              <a:rPr lang="en-US">
                <a:solidFill>
                  <a:srgbClr val="000000"/>
                </a:solidFill>
              </a:rPr>
              <a:t>, a contagious and highly lethal virus that can progressively impair brain function to the point of whole-body shutdown, civilization has collapsed. </a:t>
            </a:r>
            <a:endParaRPr lang="en-US"/>
          </a:p>
          <a:p>
            <a:endParaRPr lang="en-US"/>
          </a:p>
          <a:p>
            <a:r>
              <a:rPr lang="en-US"/>
              <a:t>Modern society depended upon highly specialized business sectors to produce goods efficiently and at scale. The virus has wiped out a staggeringly high percentage of the human race, making this way of life impossible due to lack of manpower. Food production has fallen apart, clean water is difficult to obtain, and reliable power sources are rare. Subsistence living has become the new normal as securing basic necessities for survival takes up the majority of an individual's daily life. Resource sites such as hunting grounds and salvage areas are now critical lifelines. </a:t>
            </a:r>
            <a:endParaRPr lang="en-US">
              <a:ea typeface="Calibri"/>
              <a:cs typeface="Calibri"/>
            </a:endParaRPr>
          </a:p>
          <a:p>
            <a:endParaRPr lang="en-US" i="1"/>
          </a:p>
          <a:p>
            <a:r>
              <a:rPr lang="en-US"/>
              <a:t>The degradation of society has led groups of people to break apart and form factions. Any interaction between factions can potentially turn deadly. The Survivors are a faction consisting of motivated people fighting to rebuild civilization. Their members have a wide range of skills including First Aid, Maintenance, Carpentry, and Farming, and they are assigned tasks based on these abilities.  </a:t>
            </a:r>
          </a:p>
          <a:p>
            <a:endParaRPr lang="en-US"/>
          </a:p>
          <a:p>
            <a:r>
              <a:rPr lang="en-US"/>
              <a:t>Because resources are scarce, every tool, food stash, and piece of equipment must be carefully accounted for. With trust in traditional currency systems diminished, most trade has shifted to a bartering system. Since bartering is now the most common system of exchange, the Survivors have assigned theoretical values to all items and supplies.</a:t>
            </a:r>
          </a:p>
          <a:p>
            <a:endParaRPr lang="en-US"/>
          </a:p>
          <a:p>
            <a:r>
              <a:rPr lang="en-US"/>
              <a:t>The Survivors have created a database to track resource availability, their members, supplies, and interactions with outside factions, to assist in their goal of restoring society to its former level of prosperity.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5EE88251-2C4B-424C-AB50-05AFC431740B}" type="slidenum">
              <a:rPr lang="en-US"/>
              <a:t>4</a:t>
            </a:fld>
            <a:endParaRPr lang="en-US"/>
          </a:p>
        </p:txBody>
      </p:sp>
    </p:spTree>
    <p:extLst>
      <p:ext uri="{BB962C8B-B14F-4D97-AF65-F5344CB8AC3E}">
        <p14:creationId xmlns:p14="http://schemas.microsoft.com/office/powerpoint/2010/main" val="258807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ea typeface="Calibri"/>
                <a:cs typeface="Calibri"/>
              </a:rPr>
              <a:t>Jack</a:t>
            </a:r>
          </a:p>
        </p:txBody>
      </p:sp>
      <p:sp>
        <p:nvSpPr>
          <p:cNvPr id="4" name="Slide Number Placeholder 3"/>
          <p:cNvSpPr>
            <a:spLocks noGrp="1"/>
          </p:cNvSpPr>
          <p:nvPr>
            <p:ph type="sldNum" sz="quarter" idx="5"/>
          </p:nvPr>
        </p:nvSpPr>
        <p:spPr/>
        <p:txBody>
          <a:bodyPr/>
          <a:lstStyle/>
          <a:p>
            <a:fld id="{5EE88251-2C4B-424C-AB50-05AFC431740B}" type="slidenum">
              <a:t>9</a:t>
            </a:fld>
            <a:endParaRPr lang="en-US"/>
          </a:p>
        </p:txBody>
      </p:sp>
    </p:spTree>
    <p:extLst>
      <p:ext uri="{BB962C8B-B14F-4D97-AF65-F5344CB8AC3E}">
        <p14:creationId xmlns:p14="http://schemas.microsoft.com/office/powerpoint/2010/main" val="2287546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ea typeface="Calibri"/>
                <a:cs typeface="Calibri"/>
              </a:rPr>
              <a:t>In this slide, I will give an overview of the whole ERD. </a:t>
            </a:r>
            <a:br>
              <a:rPr lang="en-US">
                <a:ea typeface="Calibri"/>
                <a:cs typeface="+mn-lt"/>
              </a:rPr>
            </a:br>
            <a:br>
              <a:rPr lang="en-US">
                <a:ea typeface="Calibri"/>
                <a:cs typeface="+mn-lt"/>
              </a:rPr>
            </a:br>
            <a:r>
              <a:rPr lang="en-US">
                <a:ea typeface="Calibri"/>
                <a:cs typeface="Calibri"/>
              </a:rPr>
              <a:t>The core of the design is the City, shelter, and Survivors. Survivors live in shelters in a city, </a:t>
            </a:r>
            <a:r>
              <a:rPr lang="en-US"/>
              <a:t>and the rest of the tables and data relationships flow outward from these three core entities.</a:t>
            </a:r>
            <a:r>
              <a:rPr lang="en-US">
                <a:ea typeface="Calibri"/>
                <a:cs typeface="Calibri"/>
              </a:rPr>
              <a:t>.</a:t>
            </a:r>
            <a:br>
              <a:rPr lang="en-US">
                <a:ea typeface="Calibri"/>
                <a:cs typeface="+mn-lt"/>
              </a:rPr>
            </a:br>
            <a:br>
              <a:rPr lang="en-US">
                <a:ea typeface="Calibri"/>
                <a:cs typeface="+mn-lt"/>
              </a:rPr>
            </a:br>
            <a:r>
              <a:rPr lang="en-US">
                <a:ea typeface="Calibri"/>
                <a:cs typeface="+mn-lt"/>
              </a:rPr>
              <a:t>The PowerSource and Watersource represent the utilities available for each shelter through their respective linking tables. The inventory and Item tables are also offshoots of the shelter table, showing which items belong to a given shelter.</a:t>
            </a:r>
          </a:p>
          <a:p>
            <a:endParaRPr lang="en-US">
              <a:ea typeface="Calibri"/>
              <a:cs typeface="+mn-lt"/>
            </a:endParaRPr>
          </a:p>
          <a:p>
            <a:r>
              <a:rPr lang="en-US">
                <a:ea typeface="Calibri"/>
                <a:cs typeface="+mn-lt"/>
              </a:rPr>
              <a:t>The ResourceSite table branches from the City table. It shows sites of interest that are present within a city, such as scavenging and hunting areas. </a:t>
            </a:r>
            <a:br>
              <a:rPr lang="en-US">
                <a:ea typeface="Calibri"/>
                <a:cs typeface="+mn-lt"/>
              </a:rPr>
            </a:br>
            <a:br>
              <a:rPr lang="en-US">
                <a:ea typeface="Calibri"/>
                <a:cs typeface="+mn-lt"/>
              </a:rPr>
            </a:br>
            <a:r>
              <a:rPr lang="en-US">
                <a:ea typeface="Calibri"/>
                <a:cs typeface="+mn-lt"/>
              </a:rPr>
              <a:t>The Skill, DiseaseCase, and Status table all outline qualities and descriptions of the members in the Survivors table.</a:t>
            </a:r>
            <a:br>
              <a:rPr lang="en-US">
                <a:ea typeface="Calibri"/>
                <a:cs typeface="+mn-lt"/>
              </a:rPr>
            </a:br>
            <a:br>
              <a:rPr lang="en-US">
                <a:ea typeface="Calibri"/>
                <a:cs typeface="+mn-lt"/>
              </a:rPr>
            </a:br>
            <a:r>
              <a:rPr lang="en-US">
                <a:ea typeface="Calibri"/>
                <a:cs typeface="+mn-lt"/>
              </a:rPr>
              <a:t>The biggest branch off of the Survivor table is the chain of tables that make up encounters. The Encounter and Faction tables handle information pertaining to run ins and events that occur between the Survivors and other factions, as well as valuable information on the outside factions such as their name and general attitude toward the survivors.</a:t>
            </a:r>
          </a:p>
          <a:p>
            <a:endParaRPr lang="en-US">
              <a:ea typeface="Calibri"/>
              <a:cs typeface="+mn-lt"/>
            </a:endParaRPr>
          </a:p>
          <a:p>
            <a:r>
              <a:rPr lang="en-US">
                <a:ea typeface="Calibri"/>
                <a:cs typeface="+mn-lt"/>
              </a:rPr>
              <a:t>We put a lot of work into the ERD at the beginning of the project, so we did not need to add or remove tables to finalize our database. We created CHECK constraints instead of adding more lookup tables to insure data consistency and we decided what string and numerical values were appropriate to implement. </a:t>
            </a:r>
          </a:p>
          <a:p>
            <a:endParaRPr lang="en-US">
              <a:ea typeface="Calibri"/>
              <a:cs typeface="+mn-lt"/>
            </a:endParaRPr>
          </a:p>
          <a:p>
            <a:br>
              <a:rPr lang="en-US">
                <a:ea typeface="Calibri"/>
                <a:cs typeface="+mn-lt"/>
              </a:rPr>
            </a:br>
            <a:br>
              <a:rPr lang="en-US">
                <a:ea typeface="Calibri"/>
                <a:cs typeface="+mn-lt"/>
              </a:rPr>
            </a:br>
            <a:br>
              <a:rPr lang="en-US">
                <a:ea typeface="Calibri"/>
                <a:cs typeface="+mn-lt"/>
              </a:rPr>
            </a:br>
            <a:br>
              <a:rPr lang="en-US">
                <a:ea typeface="Calibri"/>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5EE88251-2C4B-424C-AB50-05AFC431740B}" type="slidenum">
              <a:rPr lang="en-US" smtClean="0"/>
              <a:t>11</a:t>
            </a:fld>
            <a:endParaRPr lang="en-US"/>
          </a:p>
        </p:txBody>
      </p:sp>
    </p:spTree>
    <p:extLst>
      <p:ext uri="{BB962C8B-B14F-4D97-AF65-F5344CB8AC3E}">
        <p14:creationId xmlns:p14="http://schemas.microsoft.com/office/powerpoint/2010/main" val="2249159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5037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42126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92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1957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73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0674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15496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24796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71828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67528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12/14/2025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08315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12/14/2025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7357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microsoft.com/office/2018/10/relationships/comments" Target="../comments/modernComment_100_68C49C6.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10_A914152E.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5_AF5C29C3.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microsoft.com/office/2018/10/relationships/comments" Target="../comments/modernComment_115_DAAA56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0F_2795DA9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47A7B94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A_20253ACD.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2_CEF3802A.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tockcake.com/i/abandoned-gas-mask_1369536_782619"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microsoft.com/office/2018/10/relationships/comments" Target="../comments/modernComment_111_8ED6EFD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12_F59B50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14_5B238F8D.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04_5530970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6_7B384AFB.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7870" y="978407"/>
            <a:ext cx="5021182" cy="3290107"/>
          </a:xfrm>
        </p:spPr>
        <p:txBody>
          <a:bodyPr anchor="t">
            <a:normAutofit/>
          </a:bodyPr>
          <a:lstStyle/>
          <a:p>
            <a:r>
              <a:rPr lang="en-US" sz="6000">
                <a:solidFill>
                  <a:srgbClr val="FFFFFF"/>
                </a:solidFill>
                <a:effectLst>
                  <a:outerShdw blurRad="38100" dist="38100" dir="2700000" algn="tl">
                    <a:srgbClr val="000000">
                      <a:alpha val="43137"/>
                    </a:srgbClr>
                  </a:outerShdw>
                </a:effectLst>
              </a:rPr>
              <a:t>Doomsday</a:t>
            </a:r>
            <a:br>
              <a:rPr lang="en-US" sz="6000">
                <a:solidFill>
                  <a:srgbClr val="FFFFFF"/>
                </a:solidFill>
                <a:effectLst>
                  <a:outerShdw blurRad="38100" dist="38100" dir="2700000" algn="tl">
                    <a:srgbClr val="000000">
                      <a:alpha val="43137"/>
                    </a:srgbClr>
                  </a:outerShdw>
                </a:effectLst>
              </a:rPr>
            </a:br>
            <a:r>
              <a:rPr lang="en-US" sz="6000">
                <a:solidFill>
                  <a:srgbClr val="FFFFFF"/>
                </a:solidFill>
                <a:effectLst>
                  <a:outerShdw blurRad="38100" dist="38100" dir="2700000" algn="tl">
                    <a:srgbClr val="000000">
                      <a:alpha val="43137"/>
                    </a:srgbClr>
                  </a:outerShdw>
                </a:effectLst>
              </a:rPr>
              <a:t>Database</a:t>
            </a:r>
          </a:p>
        </p:txBody>
      </p:sp>
      <p:sp>
        <p:nvSpPr>
          <p:cNvPr id="3" name="Subtitle 2"/>
          <p:cNvSpPr>
            <a:spLocks noGrp="1"/>
          </p:cNvSpPr>
          <p:nvPr>
            <p:ph type="subTitle" idx="1"/>
          </p:nvPr>
        </p:nvSpPr>
        <p:spPr>
          <a:xfrm>
            <a:off x="116275" y="2845180"/>
            <a:ext cx="5040785" cy="1724029"/>
          </a:xfrm>
        </p:spPr>
        <p:txBody>
          <a:bodyPr anchor="t">
            <a:normAutofit/>
          </a:bodyPr>
          <a:lstStyle/>
          <a:p>
            <a:pPr algn="ctr"/>
            <a:r>
              <a:rPr lang="en-US" sz="2400">
                <a:solidFill>
                  <a:srgbClr val="FFFFFF"/>
                </a:solidFill>
                <a:effectLst>
                  <a:outerShdw blurRad="38100" dist="38100" dir="2700000" algn="tl">
                    <a:srgbClr val="000000">
                      <a:alpha val="43137"/>
                    </a:srgbClr>
                  </a:outerShdw>
                </a:effectLst>
              </a:rPr>
              <a:t>Ben G, Denis B, Jack K, Maggie B, and Nathan B</a:t>
            </a:r>
          </a:p>
        </p:txBody>
      </p:sp>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a blue jacket&#10;&#10;AI-generated content may be incorrect.">
            <a:extLst>
              <a:ext uri="{FF2B5EF4-FFF2-40B4-BE49-F238E27FC236}">
                <a16:creationId xmlns:a16="http://schemas.microsoft.com/office/drawing/2014/main" id="{5E93C086-13E0-3135-2408-BC900986CF89}"/>
              </a:ext>
            </a:extLst>
          </p:cNvPr>
          <p:cNvPicPr>
            <a:picLocks noChangeAspect="1"/>
          </p:cNvPicPr>
          <p:nvPr/>
        </p:nvPicPr>
        <p:blipFill>
          <a:blip r:embed="rId4"/>
          <a:stretch>
            <a:fillRect/>
          </a:stretch>
        </p:blipFill>
        <p:spPr>
          <a:xfrm>
            <a:off x="9135456" y="1704861"/>
            <a:ext cx="1794559" cy="2015925"/>
          </a:xfrm>
          <a:prstGeom prst="rect">
            <a:avLst/>
          </a:prstGeom>
        </p:spPr>
      </p:pic>
      <p:pic>
        <p:nvPicPr>
          <p:cNvPr id="6" name="Picture 5" descr="A person wearing glasses and a sweater&#10;&#10;AI-generated content may be incorrect.">
            <a:extLst>
              <a:ext uri="{FF2B5EF4-FFF2-40B4-BE49-F238E27FC236}">
                <a16:creationId xmlns:a16="http://schemas.microsoft.com/office/drawing/2014/main" id="{5533A38B-9039-BA83-26C6-2EE2AB085994}"/>
              </a:ext>
            </a:extLst>
          </p:cNvPr>
          <p:cNvPicPr>
            <a:picLocks noChangeAspect="1"/>
          </p:cNvPicPr>
          <p:nvPr/>
        </p:nvPicPr>
        <p:blipFill>
          <a:blip r:embed="rId5"/>
          <a:stretch>
            <a:fillRect/>
          </a:stretch>
        </p:blipFill>
        <p:spPr>
          <a:xfrm>
            <a:off x="9914015" y="4277737"/>
            <a:ext cx="2032000" cy="2021417"/>
          </a:xfrm>
          <a:prstGeom prst="rect">
            <a:avLst/>
          </a:prstGeom>
        </p:spPr>
      </p:pic>
      <p:pic>
        <p:nvPicPr>
          <p:cNvPr id="7" name="Picture 6" descr="A person taking a selfie&#10;&#10;AI-generated content may be incorrect.">
            <a:extLst>
              <a:ext uri="{FF2B5EF4-FFF2-40B4-BE49-F238E27FC236}">
                <a16:creationId xmlns:a16="http://schemas.microsoft.com/office/drawing/2014/main" id="{BECF3F12-CB97-F713-4FE5-9C33AB5A078D}"/>
              </a:ext>
            </a:extLst>
          </p:cNvPr>
          <p:cNvPicPr>
            <a:picLocks noChangeAspect="1"/>
          </p:cNvPicPr>
          <p:nvPr/>
        </p:nvPicPr>
        <p:blipFill>
          <a:blip r:embed="rId6"/>
          <a:srcRect l="18974" t="1113" r="18462" b="9310"/>
          <a:stretch>
            <a:fillRect/>
          </a:stretch>
        </p:blipFill>
        <p:spPr>
          <a:xfrm>
            <a:off x="8180809" y="4277736"/>
            <a:ext cx="1476925" cy="2021418"/>
          </a:xfrm>
          <a:prstGeom prst="rect">
            <a:avLst/>
          </a:prstGeom>
        </p:spPr>
      </p:pic>
      <p:pic>
        <p:nvPicPr>
          <p:cNvPr id="8" name="Picture 7" descr="A person in a black hoodie&#10;&#10;AI-generated content may be incorrect.">
            <a:extLst>
              <a:ext uri="{FF2B5EF4-FFF2-40B4-BE49-F238E27FC236}">
                <a16:creationId xmlns:a16="http://schemas.microsoft.com/office/drawing/2014/main" id="{D4C488E5-9FC6-7563-6016-09B756336C4E}"/>
              </a:ext>
            </a:extLst>
          </p:cNvPr>
          <p:cNvPicPr>
            <a:picLocks noChangeAspect="1"/>
          </p:cNvPicPr>
          <p:nvPr/>
        </p:nvPicPr>
        <p:blipFill>
          <a:blip r:embed="rId7"/>
          <a:stretch>
            <a:fillRect/>
          </a:stretch>
        </p:blipFill>
        <p:spPr>
          <a:xfrm>
            <a:off x="5529457" y="4277736"/>
            <a:ext cx="2343553" cy="2020816"/>
          </a:xfrm>
          <a:prstGeom prst="rect">
            <a:avLst/>
          </a:prstGeom>
        </p:spPr>
      </p:pic>
      <p:pic>
        <p:nvPicPr>
          <p:cNvPr id="12" name="Picture 11" descr="A person smiling at the camera&#10;&#10;AI-generated content may be incorrect.">
            <a:extLst>
              <a:ext uri="{FF2B5EF4-FFF2-40B4-BE49-F238E27FC236}">
                <a16:creationId xmlns:a16="http://schemas.microsoft.com/office/drawing/2014/main" id="{1320ED90-9F93-B8CA-559B-6226A22772C2}"/>
              </a:ext>
            </a:extLst>
          </p:cNvPr>
          <p:cNvPicPr>
            <a:picLocks noChangeAspect="1"/>
          </p:cNvPicPr>
          <p:nvPr/>
        </p:nvPicPr>
        <p:blipFill>
          <a:blip r:embed="rId8"/>
          <a:srcRect l="36184" t="7126" r="20057" b="6005"/>
          <a:stretch>
            <a:fillRect/>
          </a:stretch>
        </p:blipFill>
        <p:spPr>
          <a:xfrm>
            <a:off x="6705599" y="1715158"/>
            <a:ext cx="1790312" cy="200619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C883-17E3-0399-17FB-FB9D45A1EBFF}"/>
              </a:ext>
            </a:extLst>
          </p:cNvPr>
          <p:cNvSpPr>
            <a:spLocks noGrp="1"/>
          </p:cNvSpPr>
          <p:nvPr>
            <p:ph type="title"/>
          </p:nvPr>
        </p:nvSpPr>
        <p:spPr/>
        <p:txBody>
          <a:bodyPr/>
          <a:lstStyle/>
          <a:p>
            <a:r>
              <a:rPr lang="en-US"/>
              <a:t>Security</a:t>
            </a:r>
          </a:p>
        </p:txBody>
      </p:sp>
      <p:sp>
        <p:nvSpPr>
          <p:cNvPr id="3" name="Content Placeholder 2">
            <a:extLst>
              <a:ext uri="{FF2B5EF4-FFF2-40B4-BE49-F238E27FC236}">
                <a16:creationId xmlns:a16="http://schemas.microsoft.com/office/drawing/2014/main" id="{B3C903B3-D6C0-8447-3E56-C5B51522C5E5}"/>
              </a:ext>
            </a:extLst>
          </p:cNvPr>
          <p:cNvSpPr>
            <a:spLocks noGrp="1"/>
          </p:cNvSpPr>
          <p:nvPr>
            <p:ph idx="1"/>
          </p:nvPr>
        </p:nvSpPr>
        <p:spPr>
          <a:xfrm>
            <a:off x="521208" y="2578608"/>
            <a:ext cx="5098542" cy="3767328"/>
          </a:xfrm>
        </p:spPr>
        <p:txBody>
          <a:bodyPr vert="horz" lIns="91440" tIns="45720" rIns="91440" bIns="45720" rtlCol="0" anchor="t">
            <a:normAutofit lnSpcReduction="10000"/>
          </a:bodyPr>
          <a:lstStyle/>
          <a:p>
            <a:r>
              <a:rPr lang="en-US"/>
              <a:t>Security in the database is handled on a per survivor basis. </a:t>
            </a:r>
          </a:p>
          <a:p>
            <a:r>
              <a:rPr lang="en-US"/>
              <a:t>All survivors have read access to tables.</a:t>
            </a:r>
          </a:p>
          <a:p>
            <a:r>
              <a:rPr lang="en-US"/>
              <a:t>Two survivors have access to modify the survivor table with insert, update, and delete.</a:t>
            </a:r>
          </a:p>
          <a:p>
            <a:r>
              <a:rPr lang="en-US"/>
              <a:t>Two survivors have access to certain stored procedures to help them with maintaining inventory and item values.</a:t>
            </a:r>
          </a:p>
          <a:p>
            <a:r>
              <a:rPr lang="en-US"/>
              <a:t>One survivor has full access to the server and database, allowing them to manage access and the database itself.</a:t>
            </a:r>
          </a:p>
          <a:p>
            <a:pPr marL="0" indent="0">
              <a:buNone/>
            </a:pPr>
            <a:endParaRPr lang="en-US"/>
          </a:p>
        </p:txBody>
      </p:sp>
      <p:pic>
        <p:nvPicPr>
          <p:cNvPr id="5" name="Picture 4" descr="A screenshot of a computer&#10;&#10;AI-generated content may be incorrect.">
            <a:extLst>
              <a:ext uri="{FF2B5EF4-FFF2-40B4-BE49-F238E27FC236}">
                <a16:creationId xmlns:a16="http://schemas.microsoft.com/office/drawing/2014/main" id="{53417893-4DF7-1246-A46F-8A20AFBCE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2" y="2532888"/>
            <a:ext cx="4007685" cy="3767329"/>
          </a:xfrm>
          <a:prstGeom prst="rect">
            <a:avLst/>
          </a:prstGeom>
        </p:spPr>
      </p:pic>
    </p:spTree>
    <p:extLst>
      <p:ext uri="{BB962C8B-B14F-4D97-AF65-F5344CB8AC3E}">
        <p14:creationId xmlns:p14="http://schemas.microsoft.com/office/powerpoint/2010/main" val="2836665646"/>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DBFCB27-760B-5FF3-72F5-581461CE1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280160"/>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shot of a diagram&#10;&#10;AI-generated content may be incorrect.">
            <a:extLst>
              <a:ext uri="{FF2B5EF4-FFF2-40B4-BE49-F238E27FC236}">
                <a16:creationId xmlns:a16="http://schemas.microsoft.com/office/drawing/2014/main" id="{F78C6072-6602-21D3-ECE8-1E63BA85DDAB}"/>
              </a:ext>
            </a:extLst>
          </p:cNvPr>
          <p:cNvPicPr>
            <a:picLocks noChangeAspect="1"/>
          </p:cNvPicPr>
          <p:nvPr/>
        </p:nvPicPr>
        <p:blipFill>
          <a:blip r:embed="rId4"/>
          <a:stretch>
            <a:fillRect/>
          </a:stretch>
        </p:blipFill>
        <p:spPr>
          <a:xfrm>
            <a:off x="-1" y="128972"/>
            <a:ext cx="12192000" cy="6600057"/>
          </a:xfrm>
          <a:prstGeom prst="rect">
            <a:avLst/>
          </a:prstGeom>
        </p:spPr>
      </p:pic>
      <p:sp>
        <p:nvSpPr>
          <p:cNvPr id="5" name="Title 1">
            <a:extLst>
              <a:ext uri="{FF2B5EF4-FFF2-40B4-BE49-F238E27FC236}">
                <a16:creationId xmlns:a16="http://schemas.microsoft.com/office/drawing/2014/main" id="{65635FBF-98A4-B37A-50AB-8ED9A24D0872}"/>
              </a:ext>
            </a:extLst>
          </p:cNvPr>
          <p:cNvSpPr txBox="1">
            <a:spLocks/>
          </p:cNvSpPr>
          <p:nvPr/>
        </p:nvSpPr>
        <p:spPr>
          <a:xfrm>
            <a:off x="185899" y="109381"/>
            <a:ext cx="8196432" cy="96012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US"/>
              <a:t>ERD</a:t>
            </a:r>
          </a:p>
        </p:txBody>
      </p:sp>
    </p:spTree>
    <p:extLst>
      <p:ext uri="{BB962C8B-B14F-4D97-AF65-F5344CB8AC3E}">
        <p14:creationId xmlns:p14="http://schemas.microsoft.com/office/powerpoint/2010/main" val="2942052803"/>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E3F7F-DCF6-C40B-CDC4-48878A3AD7FE}"/>
              </a:ext>
            </a:extLst>
          </p:cNvPr>
          <p:cNvSpPr>
            <a:spLocks noGrp="1"/>
          </p:cNvSpPr>
          <p:nvPr>
            <p:ph type="title"/>
          </p:nvPr>
        </p:nvSpPr>
        <p:spPr/>
        <p:txBody>
          <a:bodyPr/>
          <a:lstStyle/>
          <a:p>
            <a:r>
              <a:rPr lang="en-US"/>
              <a:t>Project Results</a:t>
            </a:r>
          </a:p>
        </p:txBody>
      </p:sp>
      <p:sp>
        <p:nvSpPr>
          <p:cNvPr id="3" name="Content Placeholder 2">
            <a:extLst>
              <a:ext uri="{FF2B5EF4-FFF2-40B4-BE49-F238E27FC236}">
                <a16:creationId xmlns:a16="http://schemas.microsoft.com/office/drawing/2014/main" id="{2245D14A-71E8-80D9-8764-1CA1DC6E60C8}"/>
              </a:ext>
            </a:extLst>
          </p:cNvPr>
          <p:cNvSpPr>
            <a:spLocks noGrp="1"/>
          </p:cNvSpPr>
          <p:nvPr>
            <p:ph idx="1"/>
          </p:nvPr>
        </p:nvSpPr>
        <p:spPr>
          <a:xfrm>
            <a:off x="521208" y="1917250"/>
            <a:ext cx="11155680" cy="3767328"/>
          </a:xfrm>
        </p:spPr>
        <p:txBody>
          <a:bodyPr vert="horz" lIns="91440" tIns="45720" rIns="91440" bIns="45720" rtlCol="0" anchor="t">
            <a:normAutofit/>
          </a:bodyPr>
          <a:lstStyle/>
          <a:p>
            <a:r>
              <a:rPr lang="en-US" sz="2400"/>
              <a:t>A clean detailed database whose data helps survivors of this world keep track of supplies, medical, personnel, and allies to survive. </a:t>
            </a:r>
          </a:p>
          <a:p>
            <a:r>
              <a:rPr lang="en-US" sz="2400"/>
              <a:t>Created queries, views, triggers, and stored procedures that assist in keeping track of data and in making decisions</a:t>
            </a:r>
          </a:p>
          <a:p>
            <a:r>
              <a:rPr lang="en-US" sz="2400"/>
              <a:t>Security that ensures those who change the database are alive and trusted</a:t>
            </a:r>
          </a:p>
          <a:p>
            <a:r>
              <a:rPr lang="en-US" sz="2400"/>
              <a:t>Data integrity that ensures data stays consistent, accurate, and trustworthy</a:t>
            </a:r>
          </a:p>
          <a:p>
            <a:r>
              <a:rPr lang="en-US" sz="2400"/>
              <a:t>Our database successfully met our original goals and performs as intended</a:t>
            </a:r>
          </a:p>
          <a:p>
            <a:endParaRPr lang="en-US" sz="2400"/>
          </a:p>
          <a:p>
            <a:endParaRPr lang="en-US" sz="2400"/>
          </a:p>
          <a:p>
            <a:endParaRPr lang="en-US" sz="2400"/>
          </a:p>
        </p:txBody>
      </p:sp>
    </p:spTree>
    <p:extLst>
      <p:ext uri="{BB962C8B-B14F-4D97-AF65-F5344CB8AC3E}">
        <p14:creationId xmlns:p14="http://schemas.microsoft.com/office/powerpoint/2010/main" val="3668596244"/>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DE4F-A988-48E7-D54C-6C8F382C25B9}"/>
              </a:ext>
            </a:extLst>
          </p:cNvPr>
          <p:cNvSpPr>
            <a:spLocks noGrp="1"/>
          </p:cNvSpPr>
          <p:nvPr>
            <p:ph type="title"/>
          </p:nvPr>
        </p:nvSpPr>
        <p:spPr/>
        <p:txBody>
          <a:bodyPr/>
          <a:lstStyle/>
          <a:p>
            <a:r>
              <a:rPr lang="en-US"/>
              <a:t>Lessons Learned</a:t>
            </a:r>
          </a:p>
        </p:txBody>
      </p:sp>
      <p:sp>
        <p:nvSpPr>
          <p:cNvPr id="3" name="Content Placeholder 2">
            <a:extLst>
              <a:ext uri="{FF2B5EF4-FFF2-40B4-BE49-F238E27FC236}">
                <a16:creationId xmlns:a16="http://schemas.microsoft.com/office/drawing/2014/main" id="{DA74B816-AB2A-BBF0-907D-74ED7854556F}"/>
              </a:ext>
            </a:extLst>
          </p:cNvPr>
          <p:cNvSpPr>
            <a:spLocks noGrp="1"/>
          </p:cNvSpPr>
          <p:nvPr>
            <p:ph idx="1"/>
          </p:nvPr>
        </p:nvSpPr>
        <p:spPr>
          <a:xfrm>
            <a:off x="521208" y="1958676"/>
            <a:ext cx="11155680" cy="3767328"/>
          </a:xfrm>
        </p:spPr>
        <p:txBody>
          <a:bodyPr vert="horz" lIns="91440" tIns="45720" rIns="91440" bIns="45720" rtlCol="0" anchor="t">
            <a:normAutofit/>
          </a:bodyPr>
          <a:lstStyle/>
          <a:p>
            <a:pPr marL="342900" indent="-342900"/>
            <a:r>
              <a:rPr lang="en-US" sz="2400"/>
              <a:t>How to best decide and distribute tasks/roles on a given project</a:t>
            </a:r>
          </a:p>
          <a:p>
            <a:pPr marL="342900" indent="-342900"/>
            <a:r>
              <a:rPr lang="en-US" sz="2400"/>
              <a:t>Time management</a:t>
            </a:r>
          </a:p>
          <a:p>
            <a:pPr marL="342900" indent="-342900"/>
            <a:r>
              <a:rPr lang="en-US" sz="2400"/>
              <a:t>Benefits of communicating often and updating others on actions taken</a:t>
            </a:r>
          </a:p>
          <a:p>
            <a:pPr marL="342900" indent="-342900"/>
            <a:r>
              <a:rPr lang="en-US" sz="2400"/>
              <a:t>Implementing security in a database</a:t>
            </a:r>
          </a:p>
          <a:p>
            <a:pPr marL="342900" indent="-342900"/>
            <a:r>
              <a:rPr lang="en-US" sz="2400"/>
              <a:t>How to handle specific problems within scenario with a database</a:t>
            </a:r>
          </a:p>
          <a:p>
            <a:pPr marL="342900" indent="-342900"/>
            <a:r>
              <a:rPr lang="en-US" sz="2400"/>
              <a:t>Working collaboratively on SQL files</a:t>
            </a:r>
          </a:p>
          <a:p>
            <a:pPr marL="342900" indent="-342900"/>
            <a:r>
              <a:rPr lang="en-US" sz="2400"/>
              <a:t>Creating relevant queries and procedures</a:t>
            </a:r>
          </a:p>
          <a:p>
            <a:pPr marL="342900" indent="-342900"/>
            <a:endParaRPr lang="en-US" sz="2400"/>
          </a:p>
          <a:p>
            <a:pPr marL="342900" indent="-342900"/>
            <a:endParaRPr lang="en-US" sz="2400"/>
          </a:p>
        </p:txBody>
      </p:sp>
    </p:spTree>
    <p:extLst>
      <p:ext uri="{BB962C8B-B14F-4D97-AF65-F5344CB8AC3E}">
        <p14:creationId xmlns:p14="http://schemas.microsoft.com/office/powerpoint/2010/main" val="664132244"/>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540B-56B3-5546-64C6-30163C90EB48}"/>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5404A304-8454-ED6D-36F2-C2E040D3A3D0}"/>
              </a:ext>
            </a:extLst>
          </p:cNvPr>
          <p:cNvSpPr>
            <a:spLocks noGrp="1"/>
          </p:cNvSpPr>
          <p:nvPr>
            <p:ph idx="1"/>
          </p:nvPr>
        </p:nvSpPr>
        <p:spPr>
          <a:xfrm>
            <a:off x="521208" y="1701590"/>
            <a:ext cx="11155680" cy="4644346"/>
          </a:xfrm>
        </p:spPr>
        <p:txBody>
          <a:bodyPr vert="horz" lIns="91440" tIns="45720" rIns="91440" bIns="45720" rtlCol="0" anchor="t">
            <a:normAutofit/>
          </a:bodyPr>
          <a:lstStyle/>
          <a:p>
            <a:pPr marL="0" indent="0">
              <a:lnSpc>
                <a:spcPct val="120000"/>
              </a:lnSpc>
              <a:spcAft>
                <a:spcPts val="600"/>
              </a:spcAft>
              <a:buNone/>
            </a:pPr>
            <a:r>
              <a:rPr lang="en-US" sz="2800">
                <a:latin typeface="Arial" panose="020B0604020202020204"/>
                <a:cs typeface="Arial" panose="020B0604020202020204"/>
              </a:rPr>
              <a:t>A world wrought by the virus "The Fade" where civilization has collapsed into shelters and factions where people struggle to survive with limited resources and personnel</a:t>
            </a:r>
          </a:p>
          <a:p>
            <a:pPr marL="0" indent="0">
              <a:lnSpc>
                <a:spcPct val="120000"/>
              </a:lnSpc>
              <a:spcAft>
                <a:spcPts val="600"/>
              </a:spcAft>
              <a:buNone/>
            </a:pPr>
            <a:r>
              <a:rPr lang="en-US" sz="2800">
                <a:latin typeface="Arial" panose="020B0604020202020204"/>
                <a:cs typeface="Arial" panose="020B0604020202020204"/>
              </a:rPr>
              <a:t>A database has been created with the goal to help survivors not run out of necessary supplies, skills, and allies</a:t>
            </a:r>
          </a:p>
          <a:p>
            <a:pPr marL="0" indent="0">
              <a:lnSpc>
                <a:spcPct val="120000"/>
              </a:lnSpc>
              <a:spcAft>
                <a:spcPts val="600"/>
              </a:spcAft>
              <a:buNone/>
            </a:pPr>
            <a:r>
              <a:rPr lang="en-US" sz="2800">
                <a:latin typeface="Arial" panose="020B0604020202020204"/>
                <a:cs typeface="Arial" panose="020B0604020202020204"/>
              </a:rPr>
              <a:t>Tasks divided and completed</a:t>
            </a:r>
          </a:p>
          <a:p>
            <a:pPr marL="0" indent="0">
              <a:lnSpc>
                <a:spcPct val="120000"/>
              </a:lnSpc>
              <a:spcAft>
                <a:spcPts val="600"/>
              </a:spcAft>
              <a:buNone/>
            </a:pPr>
            <a:r>
              <a:rPr lang="en-US" sz="2800">
                <a:latin typeface="Arial" panose="020B0604020202020204"/>
                <a:cs typeface="Arial" panose="020B0604020202020204"/>
              </a:rPr>
              <a:t>This presentation will run through the database and how it is effective</a:t>
            </a:r>
          </a:p>
        </p:txBody>
      </p:sp>
    </p:spTree>
    <p:extLst>
      <p:ext uri="{BB962C8B-B14F-4D97-AF65-F5344CB8AC3E}">
        <p14:creationId xmlns:p14="http://schemas.microsoft.com/office/powerpoint/2010/main" val="120217427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33DE-71E8-6578-78DE-7DCA39876EF3}"/>
              </a:ext>
            </a:extLst>
          </p:cNvPr>
          <p:cNvSpPr>
            <a:spLocks noGrp="1"/>
          </p:cNvSpPr>
          <p:nvPr>
            <p:ph type="title"/>
          </p:nvPr>
        </p:nvSpPr>
        <p:spPr/>
        <p:txBody>
          <a:bodyPr/>
          <a:lstStyle/>
          <a:p>
            <a:r>
              <a:rPr lang="en-US"/>
              <a:t>Group Roles and Rules</a:t>
            </a:r>
          </a:p>
        </p:txBody>
      </p:sp>
      <p:sp>
        <p:nvSpPr>
          <p:cNvPr id="3" name="Content Placeholder 2">
            <a:extLst>
              <a:ext uri="{FF2B5EF4-FFF2-40B4-BE49-F238E27FC236}">
                <a16:creationId xmlns:a16="http://schemas.microsoft.com/office/drawing/2014/main" id="{E8860801-4B34-F861-C760-EFCD55088F9E}"/>
              </a:ext>
            </a:extLst>
          </p:cNvPr>
          <p:cNvSpPr>
            <a:spLocks noGrp="1"/>
          </p:cNvSpPr>
          <p:nvPr>
            <p:ph idx="1"/>
          </p:nvPr>
        </p:nvSpPr>
        <p:spPr>
          <a:xfrm>
            <a:off x="521208" y="1888495"/>
            <a:ext cx="11155680" cy="4457441"/>
          </a:xfrm>
        </p:spPr>
        <p:txBody>
          <a:bodyPr vert="horz" lIns="91440" tIns="45720" rIns="91440" bIns="45720" rtlCol="0" anchor="t">
            <a:normAutofit fontScale="85000" lnSpcReduction="20000"/>
          </a:bodyPr>
          <a:lstStyle/>
          <a:p>
            <a:pPr marL="0" indent="0">
              <a:buNone/>
            </a:pPr>
            <a:r>
              <a:rPr lang="en-US" sz="2400"/>
              <a:t>Roles</a:t>
            </a:r>
          </a:p>
          <a:p>
            <a:r>
              <a:rPr lang="en-US" sz="2400"/>
              <a:t>Queries, Triggers, Stored Procedures, Views: Jack and Maggie</a:t>
            </a:r>
          </a:p>
          <a:p>
            <a:r>
              <a:rPr lang="en-US" sz="2400"/>
              <a:t>Database: everyone</a:t>
            </a:r>
            <a:endParaRPr lang="en-US"/>
          </a:p>
          <a:p>
            <a:r>
              <a:rPr lang="en-US" sz="2400"/>
              <a:t>Recorder/Submitter/Security: Nathan B</a:t>
            </a:r>
            <a:endParaRPr lang="en-US"/>
          </a:p>
          <a:p>
            <a:r>
              <a:rPr lang="en-US" sz="2400"/>
              <a:t>Version Control/Spokesperson: Denis</a:t>
            </a:r>
          </a:p>
          <a:p>
            <a:r>
              <a:rPr lang="en-US" sz="2400"/>
              <a:t>ERD/Constraints: Ben</a:t>
            </a:r>
          </a:p>
          <a:p>
            <a:r>
              <a:rPr lang="en-US" sz="2400"/>
              <a:t>Scheduler/Time Management: Maggie</a:t>
            </a:r>
          </a:p>
          <a:p>
            <a:pPr marL="0" indent="0">
              <a:buNone/>
            </a:pPr>
            <a:r>
              <a:rPr lang="en-US" sz="2400"/>
              <a:t>General Rules</a:t>
            </a:r>
          </a:p>
          <a:p>
            <a:r>
              <a:rPr lang="en-US" sz="2400"/>
              <a:t>Communicate often</a:t>
            </a:r>
          </a:p>
          <a:p>
            <a:r>
              <a:rPr lang="en-US" sz="2400"/>
              <a:t>Clear goals first day</a:t>
            </a:r>
          </a:p>
          <a:p>
            <a:r>
              <a:rPr lang="en-US" sz="2400"/>
              <a:t>Using discord, GitHub, and excel to work collaboratively</a:t>
            </a:r>
          </a:p>
        </p:txBody>
      </p:sp>
    </p:spTree>
    <p:extLst>
      <p:ext uri="{BB962C8B-B14F-4D97-AF65-F5344CB8AC3E}">
        <p14:creationId xmlns:p14="http://schemas.microsoft.com/office/powerpoint/2010/main" val="539310797"/>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A735-DC92-EBC1-CD05-5D2119F56004}"/>
              </a:ext>
            </a:extLst>
          </p:cNvPr>
          <p:cNvSpPr>
            <a:spLocks noGrp="1"/>
          </p:cNvSpPr>
          <p:nvPr>
            <p:ph type="title"/>
          </p:nvPr>
        </p:nvSpPr>
        <p:spPr/>
        <p:txBody>
          <a:bodyPr/>
          <a:lstStyle/>
          <a:p>
            <a:r>
              <a:rPr lang="en-US"/>
              <a:t>Problems Facing the Survivors</a:t>
            </a:r>
          </a:p>
        </p:txBody>
      </p:sp>
      <p:sp>
        <p:nvSpPr>
          <p:cNvPr id="3" name="Content Placeholder 2">
            <a:extLst>
              <a:ext uri="{FF2B5EF4-FFF2-40B4-BE49-F238E27FC236}">
                <a16:creationId xmlns:a16="http://schemas.microsoft.com/office/drawing/2014/main" id="{0C3F1CBA-E371-411E-7958-CFC57CCE3A42}"/>
              </a:ext>
            </a:extLst>
          </p:cNvPr>
          <p:cNvSpPr>
            <a:spLocks noGrp="1"/>
          </p:cNvSpPr>
          <p:nvPr>
            <p:ph idx="1"/>
          </p:nvPr>
        </p:nvSpPr>
        <p:spPr>
          <a:xfrm>
            <a:off x="318193" y="1727573"/>
            <a:ext cx="5155643" cy="4423315"/>
          </a:xfrm>
        </p:spPr>
        <p:txBody>
          <a:bodyPr vert="horz" lIns="91440" tIns="45720" rIns="91440" bIns="45720" rtlCol="0" anchor="t">
            <a:normAutofit/>
          </a:bodyPr>
          <a:lstStyle/>
          <a:p>
            <a:r>
              <a:rPr lang="en-US"/>
              <a:t>Lethal Virus</a:t>
            </a:r>
          </a:p>
          <a:p>
            <a:pPr lvl="1">
              <a:buFont typeface="Courier New" panose="020B0604020202020204" pitchFamily="34" charset="0"/>
              <a:buChar char="o"/>
            </a:pPr>
            <a:r>
              <a:rPr lang="en-US"/>
              <a:t>A highly lethal virus named </a:t>
            </a:r>
            <a:r>
              <a:rPr lang="en-US" i="1"/>
              <a:t>The Fade</a:t>
            </a:r>
            <a:r>
              <a:rPr lang="en-US"/>
              <a:t> has caused widespread devastation.</a:t>
            </a:r>
          </a:p>
          <a:p>
            <a:r>
              <a:rPr lang="en-US"/>
              <a:t>Society Collapse</a:t>
            </a:r>
          </a:p>
          <a:p>
            <a:pPr lvl="1">
              <a:buFont typeface="Courier New" panose="020B0604020202020204" pitchFamily="34" charset="0"/>
              <a:buChar char="o"/>
            </a:pPr>
            <a:r>
              <a:rPr lang="en-US"/>
              <a:t>There are no longer enough people to maintain modern infrastructure.</a:t>
            </a:r>
          </a:p>
          <a:p>
            <a:r>
              <a:rPr lang="en-US"/>
              <a:t>Resource Scarcity</a:t>
            </a:r>
          </a:p>
          <a:p>
            <a:pPr lvl="1">
              <a:buFont typeface="Courier New" panose="020B0604020202020204" pitchFamily="34" charset="0"/>
              <a:buChar char="o"/>
            </a:pPr>
            <a:r>
              <a:rPr lang="en-US"/>
              <a:t>Necessities such as clean water, and power are difficult to secure. </a:t>
            </a:r>
          </a:p>
          <a:p>
            <a:r>
              <a:rPr lang="en-US"/>
              <a:t>Competing Factions</a:t>
            </a:r>
          </a:p>
          <a:p>
            <a:pPr lvl="1">
              <a:buFont typeface="Courier New" panose="020B0604020202020204" pitchFamily="34" charset="0"/>
              <a:buChar char="o"/>
            </a:pPr>
            <a:r>
              <a:rPr lang="en-US"/>
              <a:t>Rival groups now compete for scarce resources.</a:t>
            </a:r>
          </a:p>
        </p:txBody>
      </p:sp>
      <p:pic>
        <p:nvPicPr>
          <p:cNvPr id="4" name="Picture 3" descr="A somber reminder of past turmoil, an abandoned gas mask sits silently atop a dusty surface within the confines of a decaying and derelict building. The mood is tense and melancholic, accentuated by the dim light filtering through broken windows, casting shadows over the mask's lenses and emphasizing the isolation of the scene. This mask, once perhaps a vital safeguard, now serves as a poignant symbol of abandonment and decay.">
            <a:extLst>
              <a:ext uri="{FF2B5EF4-FFF2-40B4-BE49-F238E27FC236}">
                <a16:creationId xmlns:a16="http://schemas.microsoft.com/office/drawing/2014/main" id="{7BF40BB8-7C5E-4422-83AD-135F6BD481ED}"/>
              </a:ext>
            </a:extLst>
          </p:cNvPr>
          <p:cNvPicPr>
            <a:picLocks noChangeAspect="1"/>
          </p:cNvPicPr>
          <p:nvPr/>
        </p:nvPicPr>
        <p:blipFill>
          <a:blip r:embed="rId4"/>
          <a:srcRect r="17331" b="365"/>
          <a:stretch>
            <a:fillRect/>
          </a:stretch>
        </p:blipFill>
        <p:spPr>
          <a:xfrm flipH="1">
            <a:off x="5696453" y="1710906"/>
            <a:ext cx="6363073" cy="3910698"/>
          </a:xfrm>
          <a:prstGeom prst="rect">
            <a:avLst/>
          </a:prstGeom>
          <a:effectLst/>
        </p:spPr>
      </p:pic>
      <p:sp>
        <p:nvSpPr>
          <p:cNvPr id="5" name="TextBox 4">
            <a:extLst>
              <a:ext uri="{FF2B5EF4-FFF2-40B4-BE49-F238E27FC236}">
                <a16:creationId xmlns:a16="http://schemas.microsoft.com/office/drawing/2014/main" id="{7FF33E18-CED6-B8D1-85A4-862BD881B15D}"/>
              </a:ext>
            </a:extLst>
          </p:cNvPr>
          <p:cNvSpPr txBox="1"/>
          <p:nvPr/>
        </p:nvSpPr>
        <p:spPr>
          <a:xfrm>
            <a:off x="117207" y="6547324"/>
            <a:ext cx="1012134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hlinkClick r:id="rId5"/>
              </a:rPr>
              <a:t>Stockcake. "Abandoned gas mask" Free Abandoned gas mask Photo - Abandoned, Mask, Dusty | Download at StockCake</a:t>
            </a:r>
            <a:endParaRPr lang="en-US" sz="1000">
              <a:ea typeface="+mn-lt"/>
              <a:cs typeface="+mn-lt"/>
            </a:endParaRPr>
          </a:p>
        </p:txBody>
      </p:sp>
    </p:spTree>
    <p:extLst>
      <p:ext uri="{BB962C8B-B14F-4D97-AF65-F5344CB8AC3E}">
        <p14:creationId xmlns:p14="http://schemas.microsoft.com/office/powerpoint/2010/main" val="3472064554"/>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9A717-4A1B-4751-5BEC-95615716C1D3}"/>
              </a:ext>
            </a:extLst>
          </p:cNvPr>
          <p:cNvSpPr>
            <a:spLocks noGrp="1"/>
          </p:cNvSpPr>
          <p:nvPr>
            <p:ph type="title"/>
          </p:nvPr>
        </p:nvSpPr>
        <p:spPr/>
        <p:txBody>
          <a:bodyPr/>
          <a:lstStyle/>
          <a:p>
            <a:r>
              <a:rPr lang="en-US"/>
              <a:t>Supplies, Power, Water</a:t>
            </a:r>
          </a:p>
        </p:txBody>
      </p:sp>
      <p:sp>
        <p:nvSpPr>
          <p:cNvPr id="3" name="Content Placeholder 2">
            <a:extLst>
              <a:ext uri="{FF2B5EF4-FFF2-40B4-BE49-F238E27FC236}">
                <a16:creationId xmlns:a16="http://schemas.microsoft.com/office/drawing/2014/main" id="{F9E85213-E481-FD16-D80B-B63451E045BB}"/>
              </a:ext>
            </a:extLst>
          </p:cNvPr>
          <p:cNvSpPr>
            <a:spLocks noGrp="1"/>
          </p:cNvSpPr>
          <p:nvPr>
            <p:ph idx="1"/>
          </p:nvPr>
        </p:nvSpPr>
        <p:spPr/>
        <p:txBody>
          <a:bodyPr>
            <a:normAutofit fontScale="92500" lnSpcReduction="20000"/>
          </a:bodyPr>
          <a:lstStyle/>
          <a:p>
            <a:r>
              <a:rPr lang="en-US"/>
              <a:t>These are managed through the Item, Inventory, Power Source, Water Source and Resource Site tables.</a:t>
            </a:r>
          </a:p>
          <a:p>
            <a:r>
              <a:rPr lang="en-US"/>
              <a:t>Item table contains details about an item itself, like the name, what category it is in, if it is a type of currency and how valuable it is compared to a universal currency.</a:t>
            </a:r>
          </a:p>
          <a:p>
            <a:r>
              <a:rPr lang="en-US"/>
              <a:t>Power Source has details about specific power sources, the name, a description, whether it is still active, and if it is easily moveable.</a:t>
            </a:r>
          </a:p>
          <a:p>
            <a:r>
              <a:rPr lang="en-US">
                <a:ea typeface="+mn-lt"/>
                <a:cs typeface="+mn-lt"/>
              </a:rPr>
              <a:t>Water Source has details like the name of the source, a description and the quality of the water.</a:t>
            </a:r>
          </a:p>
          <a:p>
            <a:r>
              <a:rPr lang="en-US">
                <a:ea typeface="+mn-lt"/>
                <a:cs typeface="+mn-lt"/>
              </a:rPr>
              <a:t>Resource Site contains details like city, the type of resource it is, the name of the site, a description and it is still usable.</a:t>
            </a:r>
          </a:p>
          <a:p>
            <a:r>
              <a:rPr lang="en-US">
                <a:ea typeface="+mn-lt"/>
                <a:cs typeface="+mn-lt"/>
              </a:rPr>
              <a:t>These are connected to individual shelters through their own junction tables. Inventory also specifies quantity of the linked item. Shelter_Power and Shelter_Water just connect potentially shared resources to a given shelter.</a:t>
            </a:r>
          </a:p>
          <a:p>
            <a:r>
              <a:rPr lang="en-US">
                <a:ea typeface="+mn-lt"/>
                <a:cs typeface="+mn-lt"/>
              </a:rPr>
              <a:t>These interactions can be queried to see how a shelter is doing. If they have power, if they have food and water, or if they need to think about moving survivors and resources around.</a:t>
            </a:r>
          </a:p>
          <a:p>
            <a:endParaRPr lang="en-US"/>
          </a:p>
        </p:txBody>
      </p:sp>
    </p:spTree>
    <p:extLst>
      <p:ext uri="{BB962C8B-B14F-4D97-AF65-F5344CB8AC3E}">
        <p14:creationId xmlns:p14="http://schemas.microsoft.com/office/powerpoint/2010/main" val="2396450776"/>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20F98-7A4E-6B63-4063-E3C51EEF004D}"/>
              </a:ext>
            </a:extLst>
          </p:cNvPr>
          <p:cNvSpPr>
            <a:spLocks noGrp="1"/>
          </p:cNvSpPr>
          <p:nvPr>
            <p:ph type="title"/>
          </p:nvPr>
        </p:nvSpPr>
        <p:spPr/>
        <p:txBody>
          <a:bodyPr/>
          <a:lstStyle/>
          <a:p>
            <a:r>
              <a:rPr lang="en-US"/>
              <a:t>People, Skills, Locations</a:t>
            </a:r>
          </a:p>
        </p:txBody>
      </p:sp>
      <p:sp>
        <p:nvSpPr>
          <p:cNvPr id="3" name="Content Placeholder 2">
            <a:extLst>
              <a:ext uri="{FF2B5EF4-FFF2-40B4-BE49-F238E27FC236}">
                <a16:creationId xmlns:a16="http://schemas.microsoft.com/office/drawing/2014/main" id="{B895617B-19F8-B9D3-6FE1-03C3ACC40C9F}"/>
              </a:ext>
            </a:extLst>
          </p:cNvPr>
          <p:cNvSpPr>
            <a:spLocks noGrp="1"/>
          </p:cNvSpPr>
          <p:nvPr>
            <p:ph idx="1"/>
          </p:nvPr>
        </p:nvSpPr>
        <p:spPr/>
        <p:txBody>
          <a:bodyPr>
            <a:normAutofit lnSpcReduction="10000"/>
          </a:bodyPr>
          <a:lstStyle/>
          <a:p>
            <a:r>
              <a:rPr lang="en-US"/>
              <a:t>These are managed through the Survivors, Skills, Shelters, Cities, Status, and Disease Case tables.</a:t>
            </a:r>
          </a:p>
          <a:p>
            <a:r>
              <a:rPr lang="en-US"/>
              <a:t>Survivor table contains details about survivors themselves first and last name, birthdate, where they live.</a:t>
            </a:r>
          </a:p>
          <a:p>
            <a:r>
              <a:rPr lang="en-US"/>
              <a:t>Skills table describes and names a skill.</a:t>
            </a:r>
          </a:p>
          <a:p>
            <a:r>
              <a:rPr lang="en-US"/>
              <a:t>City table has the name and state the city is located in.</a:t>
            </a:r>
          </a:p>
          <a:p>
            <a:r>
              <a:rPr lang="en-US"/>
              <a:t>Shelter table details the city it is in, a name, and the number of survivors it can comfortably sustain/house.</a:t>
            </a:r>
          </a:p>
          <a:p>
            <a:r>
              <a:rPr lang="en-US"/>
              <a:t>Status is a general quick glance survivor status. Disease Case is focused on </a:t>
            </a:r>
            <a:r>
              <a:rPr lang="en-US" i="1"/>
              <a:t>The Fade</a:t>
            </a:r>
            <a:r>
              <a:rPr lang="en-US"/>
              <a:t> itself.</a:t>
            </a:r>
          </a:p>
          <a:p>
            <a:r>
              <a:rPr lang="en-US"/>
              <a:t>There are only a couple junction tables here focused on survivors. The Survivor Skill table and the Survivor Encounter table. This ensures that we can accurately track shared skills and encounters.</a:t>
            </a:r>
          </a:p>
          <a:p>
            <a:r>
              <a:rPr lang="en-US"/>
              <a:t>These tables can be queried to check on survivor health, how comfortable a shelter is, and how many resources are left in a city.</a:t>
            </a:r>
          </a:p>
          <a:p>
            <a:endParaRPr lang="en-US"/>
          </a:p>
        </p:txBody>
      </p:sp>
    </p:spTree>
    <p:extLst>
      <p:ext uri="{BB962C8B-B14F-4D97-AF65-F5344CB8AC3E}">
        <p14:creationId xmlns:p14="http://schemas.microsoft.com/office/powerpoint/2010/main" val="4120596708"/>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5BF84-CE15-DD4A-1C4A-723551D66E33}"/>
              </a:ext>
            </a:extLst>
          </p:cNvPr>
          <p:cNvSpPr>
            <a:spLocks noGrp="1"/>
          </p:cNvSpPr>
          <p:nvPr>
            <p:ph type="title"/>
          </p:nvPr>
        </p:nvSpPr>
        <p:spPr/>
        <p:txBody>
          <a:bodyPr/>
          <a:lstStyle/>
          <a:p>
            <a:r>
              <a:rPr lang="en-US"/>
              <a:t>Allies and Adversaries</a:t>
            </a:r>
          </a:p>
        </p:txBody>
      </p:sp>
      <p:sp>
        <p:nvSpPr>
          <p:cNvPr id="3" name="Content Placeholder 2">
            <a:extLst>
              <a:ext uri="{FF2B5EF4-FFF2-40B4-BE49-F238E27FC236}">
                <a16:creationId xmlns:a16="http://schemas.microsoft.com/office/drawing/2014/main" id="{37AAF0D4-BAF4-CFD0-4A20-03B390745371}"/>
              </a:ext>
            </a:extLst>
          </p:cNvPr>
          <p:cNvSpPr>
            <a:spLocks noGrp="1"/>
          </p:cNvSpPr>
          <p:nvPr>
            <p:ph idx="1"/>
          </p:nvPr>
        </p:nvSpPr>
        <p:spPr/>
        <p:txBody>
          <a:bodyPr>
            <a:normAutofit fontScale="92500" lnSpcReduction="10000"/>
          </a:bodyPr>
          <a:lstStyle/>
          <a:p>
            <a:r>
              <a:rPr lang="en-US"/>
              <a:t>These are managed through the Faction, Faction Relations, and Encounter tables.</a:t>
            </a:r>
          </a:p>
          <a:p>
            <a:r>
              <a:rPr lang="en-US"/>
              <a:t>Faction table has details like the name of the faction, what type of faction they are and the attitude they have to the database owners.</a:t>
            </a:r>
          </a:p>
          <a:p>
            <a:r>
              <a:rPr lang="en-US"/>
              <a:t>Encounter table details the date of an encounter, what type of encounter it was, the vibe/attitude of the encounter, and a description of the encounter.</a:t>
            </a:r>
          </a:p>
          <a:p>
            <a:r>
              <a:rPr lang="en-US"/>
              <a:t>Faction Relations is a special junction table linking Faction to itself and it is what the database owners know about the relationship between two outside factions. </a:t>
            </a:r>
          </a:p>
          <a:p>
            <a:r>
              <a:rPr lang="en-US"/>
              <a:t>The other junction tables are between survivors and encounters and factions and encounters has multiple factions, and survivors could be involved in one encounter.</a:t>
            </a:r>
          </a:p>
          <a:p>
            <a:r>
              <a:rPr lang="en-US"/>
              <a:t>These could be queried to see if a faction is hostile or not, they could be audited for whether a faction’s attitude needs to be updated in the system or help predict if a meeting between two outside factions could be mean danger.</a:t>
            </a:r>
          </a:p>
        </p:txBody>
      </p:sp>
    </p:spTree>
    <p:extLst>
      <p:ext uri="{BB962C8B-B14F-4D97-AF65-F5344CB8AC3E}">
        <p14:creationId xmlns:p14="http://schemas.microsoft.com/office/powerpoint/2010/main" val="1529057165"/>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F1A8-F9BC-7AC6-A07D-4F2997CA061D}"/>
              </a:ext>
            </a:extLst>
          </p:cNvPr>
          <p:cNvSpPr>
            <a:spLocks noGrp="1"/>
          </p:cNvSpPr>
          <p:nvPr>
            <p:ph type="title"/>
          </p:nvPr>
        </p:nvSpPr>
        <p:spPr/>
        <p:txBody>
          <a:bodyPr/>
          <a:lstStyle/>
          <a:p>
            <a:r>
              <a:rPr lang="en-US"/>
              <a:t>Data Integrity</a:t>
            </a:r>
            <a:br>
              <a:rPr lang="en-US"/>
            </a:br>
            <a:endParaRPr lang="en-US"/>
          </a:p>
        </p:txBody>
      </p:sp>
      <p:sp>
        <p:nvSpPr>
          <p:cNvPr id="3" name="Content Placeholder 2">
            <a:extLst>
              <a:ext uri="{FF2B5EF4-FFF2-40B4-BE49-F238E27FC236}">
                <a16:creationId xmlns:a16="http://schemas.microsoft.com/office/drawing/2014/main" id="{ED08229E-4637-3A49-0D83-1F4A2BD957CC}"/>
              </a:ext>
            </a:extLst>
          </p:cNvPr>
          <p:cNvSpPr>
            <a:spLocks noGrp="1"/>
          </p:cNvSpPr>
          <p:nvPr>
            <p:ph idx="1"/>
          </p:nvPr>
        </p:nvSpPr>
        <p:spPr>
          <a:xfrm>
            <a:off x="1148170" y="2105975"/>
            <a:ext cx="9130111" cy="3767328"/>
          </a:xfrm>
        </p:spPr>
        <p:txBody>
          <a:bodyPr vert="horz" lIns="91440" tIns="45720" rIns="91440" bIns="45720" rtlCol="0" anchor="t">
            <a:normAutofit fontScale="92500" lnSpcReduction="10000"/>
          </a:bodyPr>
          <a:lstStyle/>
          <a:p>
            <a:r>
              <a:rPr lang="en-US">
                <a:ea typeface="+mn-lt"/>
                <a:cs typeface="+mn-lt"/>
              </a:rPr>
              <a:t>To ensure data integrity, we enforce constraints applied to the attributes.</a:t>
            </a:r>
          </a:p>
          <a:p>
            <a:pPr marL="0" indent="0">
              <a:buNone/>
            </a:pPr>
            <a:endParaRPr lang="en-US">
              <a:ea typeface="+mn-lt"/>
              <a:cs typeface="+mn-lt"/>
            </a:endParaRPr>
          </a:p>
          <a:p>
            <a:r>
              <a:rPr lang="en-US">
                <a:ea typeface="+mn-lt"/>
                <a:cs typeface="+mn-lt"/>
              </a:rPr>
              <a:t>We use primary and foreign keys to ensure that non-key attributes depend only on the primary key (according to Third Normal Form).</a:t>
            </a:r>
            <a:endParaRPr lang="en-US"/>
          </a:p>
          <a:p>
            <a:pPr marL="0" indent="0">
              <a:buNone/>
            </a:pPr>
            <a:endParaRPr lang="en-US">
              <a:ea typeface="+mn-lt"/>
              <a:cs typeface="+mn-lt"/>
            </a:endParaRPr>
          </a:p>
          <a:p>
            <a:r>
              <a:rPr lang="en-US">
                <a:ea typeface="+mn-lt"/>
                <a:cs typeface="+mn-lt"/>
              </a:rPr>
              <a:t>Our group implemented transactions, we specifically used a rollback transaction to prevent some triggers from executing in the event of an error.</a:t>
            </a:r>
          </a:p>
          <a:p>
            <a:pPr marL="0" indent="0">
              <a:buNone/>
            </a:pPr>
            <a:endParaRPr lang="en-US">
              <a:ea typeface="+mn-lt"/>
              <a:cs typeface="+mn-lt"/>
            </a:endParaRPr>
          </a:p>
          <a:p>
            <a:r>
              <a:rPr lang="en-US">
                <a:ea typeface="+mn-lt"/>
                <a:cs typeface="+mn-lt"/>
              </a:rPr>
              <a:t>We also created queries, views, and stored procedures to organize reusable logic and securely manage operations. We used triggers  for enforcing additional rules that cannot be handled by constraints.</a:t>
            </a:r>
            <a:endParaRPr lang="en-US"/>
          </a:p>
          <a:p>
            <a:endParaRPr lang="en-US"/>
          </a:p>
        </p:txBody>
      </p:sp>
    </p:spTree>
    <p:extLst>
      <p:ext uri="{BB962C8B-B14F-4D97-AF65-F5344CB8AC3E}">
        <p14:creationId xmlns:p14="http://schemas.microsoft.com/office/powerpoint/2010/main" val="1429247746"/>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56ED-B4AD-8431-67FD-01431D5B648A}"/>
              </a:ext>
            </a:extLst>
          </p:cNvPr>
          <p:cNvSpPr>
            <a:spLocks noGrp="1"/>
          </p:cNvSpPr>
          <p:nvPr>
            <p:ph type="title"/>
          </p:nvPr>
        </p:nvSpPr>
        <p:spPr/>
        <p:txBody>
          <a:bodyPr/>
          <a:lstStyle/>
          <a:p>
            <a:r>
              <a:rPr lang="en-US"/>
              <a:t>Queries, Triggers, Procedures, &amp; Views</a:t>
            </a:r>
          </a:p>
        </p:txBody>
      </p:sp>
      <p:sp>
        <p:nvSpPr>
          <p:cNvPr id="3" name="Content Placeholder 2">
            <a:extLst>
              <a:ext uri="{FF2B5EF4-FFF2-40B4-BE49-F238E27FC236}">
                <a16:creationId xmlns:a16="http://schemas.microsoft.com/office/drawing/2014/main" id="{67B630E5-6185-865E-33E9-6B6816B84374}"/>
              </a:ext>
            </a:extLst>
          </p:cNvPr>
          <p:cNvSpPr>
            <a:spLocks noGrp="1"/>
          </p:cNvSpPr>
          <p:nvPr>
            <p:ph idx="1"/>
          </p:nvPr>
        </p:nvSpPr>
        <p:spPr>
          <a:xfrm>
            <a:off x="525965" y="1936924"/>
            <a:ext cx="4667240" cy="4023770"/>
          </a:xfrm>
        </p:spPr>
        <p:txBody>
          <a:bodyPr vert="horz" lIns="91440" tIns="45720" rIns="91440" bIns="45720" rtlCol="0" anchor="t">
            <a:normAutofit/>
          </a:bodyPr>
          <a:lstStyle/>
          <a:p>
            <a:r>
              <a:rPr lang="en-US"/>
              <a:t>Queries and Views</a:t>
            </a:r>
          </a:p>
          <a:p>
            <a:pPr lvl="1">
              <a:buFont typeface="Courier New" panose="020B0604020202020204" pitchFamily="34" charset="0"/>
              <a:buChar char="o"/>
            </a:pPr>
            <a:r>
              <a:rPr lang="en-US" sz="1400"/>
              <a:t>Our queries allow us to stay informed about the ongoing state of our survivors, shelters, and relations with other factions.</a:t>
            </a:r>
          </a:p>
          <a:p>
            <a:pPr lvl="1">
              <a:buFont typeface="Courier New" panose="020B0604020202020204" pitchFamily="34" charset="0"/>
              <a:buChar char="o"/>
            </a:pPr>
            <a:r>
              <a:rPr lang="en-US" sz="1400"/>
              <a:t>Helps allocate items and survivors to where they are critically needed.</a:t>
            </a:r>
          </a:p>
          <a:p>
            <a:pPr lvl="1">
              <a:buFont typeface="Courier New" panose="020B0604020202020204" pitchFamily="34" charset="0"/>
              <a:buChar char="o"/>
            </a:pPr>
            <a:r>
              <a:rPr lang="en-US" sz="1400"/>
              <a:t>Allows for easily keeping tabs on other factions and how we should interact with them</a:t>
            </a:r>
          </a:p>
          <a:p>
            <a:pPr>
              <a:buFont typeface="Arial"/>
              <a:buChar char="•"/>
            </a:pPr>
            <a:r>
              <a:rPr lang="en-US"/>
              <a:t>Triggers</a:t>
            </a:r>
          </a:p>
          <a:p>
            <a:pPr lvl="1">
              <a:buFont typeface="Courier New,monospace"/>
              <a:buChar char="o"/>
            </a:pPr>
            <a:r>
              <a:rPr lang="en-US" sz="1400"/>
              <a:t>Helps with data integrity by catching issues that check constraints might miss.</a:t>
            </a:r>
          </a:p>
          <a:p>
            <a:pPr lvl="1">
              <a:buFont typeface="Courier New,monospace"/>
              <a:buChar char="o"/>
            </a:pPr>
            <a:r>
              <a:rPr lang="en-US" sz="1400"/>
              <a:t>Stops users from preforming actions that should be avoided.</a:t>
            </a:r>
          </a:p>
        </p:txBody>
      </p:sp>
      <p:sp>
        <p:nvSpPr>
          <p:cNvPr id="5" name="Content Placeholder 2">
            <a:extLst>
              <a:ext uri="{FF2B5EF4-FFF2-40B4-BE49-F238E27FC236}">
                <a16:creationId xmlns:a16="http://schemas.microsoft.com/office/drawing/2014/main" id="{8A8572F3-39D9-9D70-2633-EEB7817FD73D}"/>
              </a:ext>
            </a:extLst>
          </p:cNvPr>
          <p:cNvSpPr txBox="1">
            <a:spLocks/>
          </p:cNvSpPr>
          <p:nvPr/>
        </p:nvSpPr>
        <p:spPr>
          <a:xfrm>
            <a:off x="5192135" y="1935587"/>
            <a:ext cx="4524944" cy="431684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Stores Procedures</a:t>
            </a:r>
          </a:p>
          <a:p>
            <a:pPr lvl="1">
              <a:buFont typeface="Courier New"/>
              <a:buChar char="o"/>
            </a:pPr>
            <a:r>
              <a:rPr lang="en-US" sz="1400"/>
              <a:t>Provides ways for users to safely interact with the database.</a:t>
            </a:r>
          </a:p>
          <a:p>
            <a:pPr lvl="1">
              <a:buFont typeface="Courier New"/>
              <a:buChar char="o"/>
            </a:pPr>
            <a:r>
              <a:rPr lang="en-US" sz="1400"/>
              <a:t>Allows for some lower-level users to preform limited deletion and updates as seen fit by our security protocols.</a:t>
            </a:r>
          </a:p>
          <a:p>
            <a:pPr lvl="1">
              <a:buFont typeface="Courier New"/>
              <a:buChar char="o"/>
            </a:pPr>
            <a:r>
              <a:rPr lang="en-US" sz="1400"/>
              <a:t>Makes it easy to do complex searches of the database by just passing in the parameters.</a:t>
            </a:r>
          </a:p>
        </p:txBody>
      </p:sp>
    </p:spTree>
    <p:extLst>
      <p:ext uri="{BB962C8B-B14F-4D97-AF65-F5344CB8AC3E}">
        <p14:creationId xmlns:p14="http://schemas.microsoft.com/office/powerpoint/2010/main" val="2067286779"/>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1805</Words>
  <Application>Microsoft Office PowerPoint</Application>
  <PresentationFormat>Widescreen</PresentationFormat>
  <Paragraphs>116</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Bierstadt</vt:lpstr>
      <vt:lpstr>Calibri</vt:lpstr>
      <vt:lpstr>Courier New</vt:lpstr>
      <vt:lpstr>Courier New,monospace</vt:lpstr>
      <vt:lpstr>GestaltVTI</vt:lpstr>
      <vt:lpstr>Doomsday Database</vt:lpstr>
      <vt:lpstr>Outline</vt:lpstr>
      <vt:lpstr>Group Roles and Rules</vt:lpstr>
      <vt:lpstr>Problems Facing the Survivors</vt:lpstr>
      <vt:lpstr>Supplies, Power, Water</vt:lpstr>
      <vt:lpstr>People, Skills, Locations</vt:lpstr>
      <vt:lpstr>Allies and Adversaries</vt:lpstr>
      <vt:lpstr>Data Integrity </vt:lpstr>
      <vt:lpstr>Queries, Triggers, Procedures, &amp; Views</vt:lpstr>
      <vt:lpstr>Security</vt:lpstr>
      <vt:lpstr>PowerPoint Presentation</vt:lpstr>
      <vt:lpstr>Project Results</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Nathan Betterman</dc:creator>
  <cp:lastModifiedBy>Betterman, Nathan</cp:lastModifiedBy>
  <cp:revision>1</cp:revision>
  <dcterms:created xsi:type="dcterms:W3CDTF">2025-11-17T15:35:05Z</dcterms:created>
  <dcterms:modified xsi:type="dcterms:W3CDTF">2025-12-14T20:27:45Z</dcterms:modified>
</cp:coreProperties>
</file>